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8" r:id="rId4"/>
  </p:sldMasterIdLst>
  <p:notesMasterIdLst>
    <p:notesMasterId r:id="rId17"/>
  </p:notesMasterIdLst>
  <p:handoutMasterIdLst>
    <p:handoutMasterId r:id="rId18"/>
  </p:handoutMasterIdLst>
  <p:sldIdLst>
    <p:sldId id="256" r:id="rId5"/>
    <p:sldId id="277" r:id="rId6"/>
    <p:sldId id="276" r:id="rId7"/>
    <p:sldId id="279" r:id="rId8"/>
    <p:sldId id="278" r:id="rId9"/>
    <p:sldId id="280" r:id="rId10"/>
    <p:sldId id="281" r:id="rId11"/>
    <p:sldId id="286" r:id="rId12"/>
    <p:sldId id="282" r:id="rId13"/>
    <p:sldId id="283" r:id="rId14"/>
    <p:sldId id="284" r:id="rId15"/>
    <p:sldId id="285" r:id="rId16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8FA"/>
    <a:srgbClr val="418E03"/>
    <a:srgbClr val="F6F9FB"/>
    <a:srgbClr val="63C98C"/>
    <a:srgbClr val="E43802"/>
    <a:srgbClr val="B73C05"/>
    <a:srgbClr val="F85309"/>
    <a:srgbClr val="FC5308"/>
    <a:srgbClr val="FFFFFF"/>
    <a:srgbClr val="E5F6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533" autoAdjust="0"/>
  </p:normalViewPr>
  <p:slideViewPr>
    <p:cSldViewPr snapToGrid="0">
      <p:cViewPr varScale="1">
        <p:scale>
          <a:sx n="63" d="100"/>
          <a:sy n="63" d="100"/>
        </p:scale>
        <p:origin x="1452" y="1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0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F68E2-8283-46B6-8FBF-264D443BE556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6C573-8121-487C-B7E4-735E1C5AD7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97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6C573-8121-487C-B7E4-735E1C5AD77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330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8646" y="1447802"/>
            <a:ext cx="7172715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8646" y="4777380"/>
            <a:ext cx="7172715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9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647" y="4800587"/>
            <a:ext cx="7172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38646" y="685800"/>
            <a:ext cx="7172715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8647" y="5367325"/>
            <a:ext cx="7172713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948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646" y="1447800"/>
            <a:ext cx="7172715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938646" y="3657600"/>
            <a:ext cx="7172715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622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9861" y="1447800"/>
            <a:ext cx="6501136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568859" y="3771174"/>
            <a:ext cx="5916256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938646" y="4350657"/>
            <a:ext cx="7172715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30055" y="971253"/>
            <a:ext cx="65172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82998" y="2613787"/>
            <a:ext cx="65172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061857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645" y="3124201"/>
            <a:ext cx="7172716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646" y="4777381"/>
            <a:ext cx="7172715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6073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404" y="1981200"/>
            <a:ext cx="239495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0265" y="2667000"/>
            <a:ext cx="237909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56296" y="1981200"/>
            <a:ext cx="238631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47719" y="2667000"/>
            <a:ext cx="23948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790327" y="1981200"/>
            <a:ext cx="238296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790327" y="2667000"/>
            <a:ext cx="238296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028279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658283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8391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265" y="4250949"/>
            <a:ext cx="23894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0265" y="2209800"/>
            <a:ext cx="23894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0265" y="4827213"/>
            <a:ext cx="2389413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60941" y="4250949"/>
            <a:ext cx="2381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60940" y="2209800"/>
            <a:ext cx="238167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59841" y="4827212"/>
            <a:ext cx="238482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790327" y="4250949"/>
            <a:ext cx="238296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790326" y="2209800"/>
            <a:ext cx="238296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790226" y="4827210"/>
            <a:ext cx="2386119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028279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658283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7068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8432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8931" y="430215"/>
            <a:ext cx="1424359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0264" y="773205"/>
            <a:ext cx="6032880" cy="54831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0052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1286" y="1865122"/>
            <a:ext cx="7004052" cy="819125"/>
          </a:xfrm>
          <a:prstGeom prst="rect">
            <a:avLst/>
          </a:prstGeom>
          <a:ln w="76200">
            <a:noFill/>
          </a:ln>
        </p:spPr>
        <p:txBody>
          <a:bodyPr anchor="ctr"/>
          <a:lstStyle>
            <a:lvl1pPr algn="ctr">
              <a:defRPr sz="4500">
                <a:solidFill>
                  <a:srgbClr val="418E03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62302" y="3810220"/>
            <a:ext cx="4681603" cy="165576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>
                <a:solidFill>
                  <a:srgbClr val="418E03"/>
                </a:solidFill>
              </a:rPr>
              <a:t>Образец подзаголовка</a:t>
            </a:r>
            <a:endParaRPr lang="ru-RU" dirty="0">
              <a:solidFill>
                <a:srgbClr val="418E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65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695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647" y="2861735"/>
            <a:ext cx="7172714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646" y="4777381"/>
            <a:ext cx="7172715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133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6675" y="2060577"/>
            <a:ext cx="3572956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473" y="2056093"/>
            <a:ext cx="3572958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368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6675" y="1905000"/>
            <a:ext cx="357295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6675" y="2514600"/>
            <a:ext cx="3572956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95474" y="1905000"/>
            <a:ext cx="357295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5474" y="2514600"/>
            <a:ext cx="3572956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49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790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43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644" y="1447800"/>
            <a:ext cx="276408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8514" y="1447800"/>
            <a:ext cx="422284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8644" y="3129282"/>
            <a:ext cx="2764084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26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7794" y="1854192"/>
            <a:ext cx="413906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7977" y="1143000"/>
            <a:ext cx="260100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8644" y="3657600"/>
            <a:ext cx="4132622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305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824385" y="1676400"/>
            <a:ext cx="30543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6163985" y="-457200"/>
            <a:ext cx="173355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824385" y="6096000"/>
            <a:ext cx="107315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66820" y="2667000"/>
            <a:ext cx="454025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909770" y="2895600"/>
            <a:ext cx="255905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8391114" y="0"/>
            <a:ext cx="74295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5103" y="452718"/>
            <a:ext cx="7643328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6675" y="2052925"/>
            <a:ext cx="7270959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8160847" y="1819244"/>
            <a:ext cx="990599" cy="24771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913605" y="3253844"/>
            <a:ext cx="3859795" cy="2477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8413634" y="295737"/>
            <a:ext cx="681214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2343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680" r:id="rId18"/>
  </p:sldLayoutIdLst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259080"/>
            <a:ext cx="7401378" cy="355114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>«Влияние нейроинструментов на развитие детей дошкольного возраста»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31920" y="4008340"/>
            <a:ext cx="5821680" cy="165576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0" indent="0" algn="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ыполнила: Алина Владимировна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притова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МДОБУ ДС №3 с. Екатеринославка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89" y="3858075"/>
            <a:ext cx="4495800" cy="2999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8440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822" y="483198"/>
            <a:ext cx="9380897" cy="1400530"/>
          </a:xfrm>
        </p:spPr>
        <p:txBody>
          <a:bodyPr/>
          <a:lstStyle/>
          <a:p>
            <a:pPr algn="ctr"/>
            <a:r>
              <a:rPr lang="ru-RU" dirty="0" smtClean="0"/>
              <a:t>Межполушарные доски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270" y="1674495"/>
            <a:ext cx="6858000" cy="4210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39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9463" y="452718"/>
            <a:ext cx="7643328" cy="1400530"/>
          </a:xfrm>
        </p:spPr>
        <p:txBody>
          <a:bodyPr/>
          <a:lstStyle/>
          <a:p>
            <a:pPr algn="ctr"/>
            <a:r>
              <a:rPr lang="ru-RU" b="1" dirty="0" smtClean="0"/>
              <a:t>«Умные колокольчики»</a:t>
            </a:r>
            <a:br>
              <a:rPr lang="ru-RU" b="1" dirty="0" smtClean="0"/>
            </a:br>
            <a:r>
              <a:rPr lang="ru-RU" b="1" dirty="0" smtClean="0"/>
              <a:t>«Зоркий глаз»</a:t>
            </a:r>
            <a:endParaRPr lang="ru-RU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2128343"/>
            <a:ext cx="5621935" cy="448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9318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279" y="0"/>
            <a:ext cx="915592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1219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2795" y="1809085"/>
            <a:ext cx="9359845" cy="4195481"/>
          </a:xfrm>
        </p:spPr>
        <p:txBody>
          <a:bodyPr/>
          <a:lstStyle/>
          <a:p>
            <a:pPr algn="ctr"/>
            <a:r>
              <a:rPr lang="ru-RU" sz="3600" dirty="0"/>
              <a:t>«Руки учат голову, затем поумневшая голова учит руки, а умелые руки снова способствуют развитию мозга»* (И. П. Павлов).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323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6700" y="240715"/>
            <a:ext cx="9906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5F8F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 что влияет использование нейроинструментов </a:t>
            </a:r>
            <a:r>
              <a:rPr lang="ru-RU" sz="2400" b="1" dirty="0" smtClean="0">
                <a:solidFill>
                  <a:srgbClr val="F5F8F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ru-RU" sz="2400" b="1" dirty="0">
              <a:solidFill>
                <a:srgbClr val="F5F8FA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6700" y="1236375"/>
            <a:ext cx="9174480" cy="521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F5F8F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Межполушарное взаимодействие: </a:t>
            </a:r>
            <a:r>
              <a:rPr lang="ru-RU" sz="2400" dirty="0">
                <a:solidFill>
                  <a:srgbClr val="F5F8F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синхронизация работы левого (логика, речь) и правого (творчество, интуиция) полушарий. </a:t>
            </a:r>
          </a:p>
          <a:p>
            <a:pPr marL="342900" indent="-34290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F5F8F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Координация и моторика</a:t>
            </a:r>
            <a:r>
              <a:rPr lang="ru-RU" sz="2400" dirty="0">
                <a:solidFill>
                  <a:srgbClr val="F5F8F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развитие крупной и мелкой моторики, точности движений, чувства ритма. </a:t>
            </a:r>
          </a:p>
          <a:p>
            <a:pPr marL="342900" indent="-34290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F5F8F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Внимание и память: </a:t>
            </a:r>
            <a:r>
              <a:rPr lang="ru-RU" sz="2400" dirty="0">
                <a:solidFill>
                  <a:srgbClr val="F5F8F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улучшение концентрации, объёма и переключаемости внимания, тренировка кратковременной и долговременной памяти</a:t>
            </a:r>
            <a:r>
              <a:rPr lang="ru-RU" sz="2400" b="1" dirty="0">
                <a:solidFill>
                  <a:srgbClr val="F5F8F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</a:p>
          <a:p>
            <a:pPr marL="342900" indent="-34290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F5F8F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Речь</a:t>
            </a:r>
            <a:r>
              <a:rPr lang="ru-RU" sz="2400" dirty="0" smtClean="0">
                <a:solidFill>
                  <a:srgbClr val="F5F8F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400" dirty="0">
                <a:solidFill>
                  <a:srgbClr val="F5F8F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активизация речевых зон мозга, обогащение словарного запаса, развитие фонематического слуха.</a:t>
            </a:r>
            <a:r>
              <a:rPr lang="ru-RU" sz="2400" b="1" dirty="0">
                <a:solidFill>
                  <a:srgbClr val="F5F8F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indent="-34290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F5F8F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Эмоциональная </a:t>
            </a:r>
            <a:r>
              <a:rPr lang="ru-RU" sz="2400" b="1" dirty="0" smtClean="0">
                <a:solidFill>
                  <a:srgbClr val="F5F8F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сфера </a:t>
            </a:r>
            <a:r>
              <a:rPr lang="ru-RU" sz="2400" dirty="0" smtClean="0">
                <a:solidFill>
                  <a:srgbClr val="F5F8F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снижение </a:t>
            </a:r>
            <a:r>
              <a:rPr lang="ru-RU" sz="2400" dirty="0">
                <a:solidFill>
                  <a:srgbClr val="F5F8F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тревожности, формирование позитивного настроя, развитие самоконтроля. </a:t>
            </a:r>
          </a:p>
        </p:txBody>
      </p:sp>
    </p:spTree>
    <p:extLst>
      <p:ext uri="{BB962C8B-B14F-4D97-AF65-F5344CB8AC3E}">
        <p14:creationId xmlns:p14="http://schemas.microsoft.com/office/powerpoint/2010/main" val="1934767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4703" y="330798"/>
            <a:ext cx="7643328" cy="1400530"/>
          </a:xfrm>
        </p:spPr>
        <p:txBody>
          <a:bodyPr/>
          <a:lstStyle/>
          <a:p>
            <a:pPr algn="ctr"/>
            <a:r>
              <a:rPr lang="ru-RU" dirty="0" smtClean="0"/>
              <a:t>Практическая часть.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4363393"/>
            <a:ext cx="3429000" cy="2352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027" y="1057432"/>
            <a:ext cx="3520440" cy="3190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1031063"/>
            <a:ext cx="3346688" cy="2175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60150"/>
            <a:ext cx="3730467" cy="279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3502" y="2270416"/>
            <a:ext cx="2725730" cy="2725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7444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5102" y="452718"/>
            <a:ext cx="9380897" cy="1400530"/>
          </a:xfrm>
        </p:spPr>
        <p:txBody>
          <a:bodyPr/>
          <a:lstStyle/>
          <a:p>
            <a:pPr algn="ctr"/>
            <a:r>
              <a:rPr lang="ru-RU" sz="3600" dirty="0"/>
              <a:t>Интегрирование </a:t>
            </a:r>
            <a:r>
              <a:rPr lang="ru-RU" sz="3600" dirty="0" smtClean="0"/>
              <a:t>нейроинструм</a:t>
            </a:r>
            <a:r>
              <a:rPr lang="ru-RU" sz="3600" dirty="0"/>
              <a:t>етов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ФЭМП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584" y="1853248"/>
            <a:ext cx="5089966" cy="2657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58" b="95758" l="5373" r="97354">
                        <a14:backgroundMark x1="17322" y1="12000" x2="17322" y2="12000"/>
                        <a14:backgroundMark x1="83240" y1="8242" x2="83240" y2="8242"/>
                        <a14:backgroundMark x1="85886" y1="79333" x2="85886" y2="79333"/>
                        <a14:backgroundMark x1="27025" y1="89333" x2="27025" y2="89333"/>
                        <a14:backgroundMark x1="50601" y1="47091" x2="50601" y2="47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520" y="1045086"/>
            <a:ext cx="2120690" cy="2806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48" b="90000" l="6742" r="929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450" y="2308456"/>
            <a:ext cx="2082562" cy="2757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000" b="90000" l="5703" r="938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5197" y="3264824"/>
            <a:ext cx="1702907" cy="22564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848" b="90000" l="7399" r="928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800" y="4530664"/>
            <a:ext cx="1811065" cy="237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04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8503" y="483198"/>
            <a:ext cx="7643328" cy="1400530"/>
          </a:xfrm>
        </p:spPr>
        <p:txBody>
          <a:bodyPr/>
          <a:lstStyle/>
          <a:p>
            <a:pPr algn="ctr"/>
            <a:r>
              <a:rPr lang="ru-RU" dirty="0" smtClean="0"/>
              <a:t>Что развивает?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4347" y="1580485"/>
            <a:ext cx="9311640" cy="4195481"/>
          </a:xfrm>
        </p:spPr>
        <p:txBody>
          <a:bodyPr/>
          <a:lstStyle/>
          <a:p>
            <a:r>
              <a:rPr lang="ru-RU" sz="2800" dirty="0" smtClean="0"/>
              <a:t>математические </a:t>
            </a:r>
            <a:r>
              <a:rPr lang="ru-RU" sz="2800" dirty="0"/>
              <a:t>навыки (счёт, решение примеров, состав числа);</a:t>
            </a:r>
          </a:p>
          <a:p>
            <a:r>
              <a:rPr lang="ru-RU" sz="2800" dirty="0" smtClean="0"/>
              <a:t>межполушарное </a:t>
            </a:r>
            <a:r>
              <a:rPr lang="ru-RU" sz="2800" dirty="0"/>
              <a:t>взаимодействие (работа двумя руками);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координацию и моторику;</a:t>
            </a:r>
          </a:p>
          <a:p>
            <a:r>
              <a:rPr lang="ru-RU" sz="2800" dirty="0" smtClean="0"/>
              <a:t>внимание </a:t>
            </a:r>
            <a:r>
              <a:rPr lang="ru-RU" sz="2800" dirty="0"/>
              <a:t>и самоконтроль;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215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5102" y="452718"/>
            <a:ext cx="8405537" cy="1400530"/>
          </a:xfrm>
        </p:spPr>
        <p:txBody>
          <a:bodyPr/>
          <a:lstStyle/>
          <a:p>
            <a:pPr algn="ctr"/>
            <a:r>
              <a:rPr lang="ru-RU" dirty="0" smtClean="0"/>
              <a:t>2.Путешествие по картинкам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575" y="1278391"/>
            <a:ext cx="9353890" cy="766475"/>
          </a:xfrm>
        </p:spPr>
        <p:txBody>
          <a:bodyPr>
            <a:normAutofit fontScale="92500"/>
          </a:bodyPr>
          <a:lstStyle/>
          <a:p>
            <a:r>
              <a:rPr lang="ru-RU" b="1" dirty="0"/>
              <a:t>Цель:</a:t>
            </a:r>
            <a:r>
              <a:rPr lang="ru-RU" dirty="0"/>
              <a:t> развить зрительно‑моторную координацию, внимание, мелкую моторику, </a:t>
            </a:r>
            <a:r>
              <a:rPr lang="ru-RU" dirty="0" smtClean="0"/>
              <a:t>цвета-восприятие</a:t>
            </a:r>
            <a:r>
              <a:rPr lang="ru-RU" dirty="0"/>
              <a:t>, пространственное мышление и </a:t>
            </a:r>
            <a:r>
              <a:rPr lang="ru-RU" dirty="0" smtClean="0"/>
              <a:t>речь.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715" y="2044866"/>
            <a:ext cx="4423750" cy="4423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21920" y="2410081"/>
            <a:ext cx="425196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Материалы:</a:t>
            </a:r>
          </a:p>
          <a:p>
            <a:pPr algn="ctr"/>
            <a:r>
              <a:rPr lang="ru-RU" b="1" dirty="0"/>
              <a:t>•	нейроклавесы (по паре на каждого ребёнка) — с цветными концами (красный, синий, зелёный, жёлтый);</a:t>
            </a:r>
          </a:p>
          <a:p>
            <a:pPr algn="ctr"/>
            <a:r>
              <a:rPr lang="ru-RU" b="1" dirty="0"/>
              <a:t>•	карточки с заданиями (на каждой — изображение и условие выбора цвета);</a:t>
            </a:r>
          </a:p>
          <a:p>
            <a:pPr algn="ctr"/>
            <a:r>
              <a:rPr lang="ru-RU" b="1" dirty="0"/>
              <a:t>•	игровое поле (опционально) — дорожка из клеток с разными изображениями.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580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2110"/>
            <a:ext cx="5874174" cy="3304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73987" y="1375410"/>
            <a:ext cx="6858000" cy="3857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23698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1010" y="1946238"/>
            <a:ext cx="7643328" cy="3082962"/>
          </a:xfrm>
        </p:spPr>
        <p:txBody>
          <a:bodyPr/>
          <a:lstStyle/>
          <a:p>
            <a:pPr algn="ctr"/>
            <a:r>
              <a:rPr lang="ru-RU" b="1" dirty="0" smtClean="0"/>
              <a:t>Музыкальная игра с </a:t>
            </a:r>
            <a:r>
              <a:rPr lang="ru-RU" b="1" dirty="0" err="1" smtClean="0"/>
              <a:t>клавесами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«Зверята»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1178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05D6283-8099-4818-9D7A-517629D8A93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F5C9E88E-3CBD-4BE5-A766-D686E0FCF66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77DB3E6-6451-4F22-BB0B-8693B323AD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123</Words>
  <Application>Microsoft Office PowerPoint</Application>
  <PresentationFormat>Лист A4 (210x297 мм)</PresentationFormat>
  <Paragraphs>27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Century Gothic</vt:lpstr>
      <vt:lpstr>Segoe UI Light</vt:lpstr>
      <vt:lpstr>Times New Roman</vt:lpstr>
      <vt:lpstr>Wingdings 3</vt:lpstr>
      <vt:lpstr>Ион</vt:lpstr>
      <vt:lpstr>«Влияние нейроинструментов на развитие детей дошкольного возраста»</vt:lpstr>
      <vt:lpstr>Презентация PowerPoint</vt:lpstr>
      <vt:lpstr>Презентация PowerPoint</vt:lpstr>
      <vt:lpstr>Практическая часть.</vt:lpstr>
      <vt:lpstr>Интегрирование нейроинструметов ФЭМП</vt:lpstr>
      <vt:lpstr>Что развивает?</vt:lpstr>
      <vt:lpstr>2.Путешествие по картинкам</vt:lpstr>
      <vt:lpstr>Презентация PowerPoint</vt:lpstr>
      <vt:lpstr>Музыкальная игра с клавесами «Зверята»</vt:lpstr>
      <vt:lpstr>Межполушарные доски</vt:lpstr>
      <vt:lpstr>«Умные колокольчики» «Зоркий глаз»</vt:lpstr>
      <vt:lpstr>Презентация PowerPoint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2026-03-31T05:16:43Z</dcterms:created>
  <dcterms:modified xsi:type="dcterms:W3CDTF">2026-03-31T06:57:16Z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